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CD17597-D072-4434-9945-1785A973662F}">
  <a:tblStyle styleId="{2CD17597-D072-4434-9945-1785A973662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dfac97328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dfac9732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2dfac97328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2dfac9732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342b982f85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342b982f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1" Type="http://schemas.openxmlformats.org/officeDocument/2006/relationships/hyperlink" Target="https://docs.google.com/presentation/d/1r4E9CTUJlhnC5KsCDBTVnZWd2AX6_Fm9QK_rR0cDqaI/copy" TargetMode="External"/><Relationship Id="rId10" Type="http://schemas.openxmlformats.org/officeDocument/2006/relationships/hyperlink" Target="https://docs.google.com/presentation/d/1JaUosv8TaOUs--0tM8BNhC5s154wu6n1PnrKxfYhP4Q/copy" TargetMode="External"/><Relationship Id="rId12" Type="http://schemas.openxmlformats.org/officeDocument/2006/relationships/hyperlink" Target="https://docs.google.com/presentation/d/1Gq0YAV8Rnv9B0SFmmKxSEPsqIzFVhm1KMI8xo2upCPI/copy" TargetMode="External"/><Relationship Id="rId9" Type="http://schemas.openxmlformats.org/officeDocument/2006/relationships/hyperlink" Target="https://docs.google.com/presentation/d/1-IVJ7y_ja17fKkeE6CKQuLgkGNgFvNbeCUsAu66VhDE/copy" TargetMode="External"/><Relationship Id="rId5" Type="http://schemas.openxmlformats.org/officeDocument/2006/relationships/hyperlink" Target="https://docs.google.com/presentation/d/1Gq0YAV8Rnv9B0SFmmKxSEPsqIzFVhm1KMI8xo2upCPI/copy" TargetMode="External"/><Relationship Id="rId6" Type="http://schemas.openxmlformats.org/officeDocument/2006/relationships/hyperlink" Target="https://docs.google.com/presentation/d/1sEwVn0pnoZszo6OdKb4sHamyeWGJZQMZRSrjamozUjw/copy" TargetMode="External"/><Relationship Id="rId7" Type="http://schemas.openxmlformats.org/officeDocument/2006/relationships/hyperlink" Target="https://docs.google.com/presentation/d/1oZRMcHee_eqKHUTMeotoYnwiXmGutsD-BxWVLAV0D9E/copy" TargetMode="External"/><Relationship Id="rId8" Type="http://schemas.openxmlformats.org/officeDocument/2006/relationships/hyperlink" Target="https://docs.google.com/presentation/d/1JCGEBPbcB20SnCQN-oi-veSgb6Tnjr9fchiOKt__xvQ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oZRMcHee_eqKHUTMeotoYnwiXmGutsD-BxWVLAV0D9E/copy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JCGEBPbcB20SnCQN-oi-veSgb6Tnjr9fchiOKt__xvQ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4825" y="571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{2CD17597-D072-4434-9945-1785A973662F}</a:tableStyleId>
              </a:tblPr>
              <a:tblGrid>
                <a:gridCol w="1633350"/>
                <a:gridCol w="4045800"/>
                <a:gridCol w="3669725"/>
              </a:tblGrid>
              <a:tr h="339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British Imperialism in India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8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methods did the British use to gain and maintain control over India?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25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2.47, 2.50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8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66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British Imperialism in India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Concept Carousel Sources (Gallery Walk)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British Imperialism in India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Exit Tickets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7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Settler Colonialism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77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Imperialism &amp; Resistance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{2CD17597-D072-4434-9945-1785A973662F}</a:tableStyleId>
              </a:tblPr>
              <a:tblGrid>
                <a:gridCol w="1673200"/>
                <a:gridCol w="4057350"/>
                <a:gridCol w="3702950"/>
              </a:tblGrid>
              <a:tr h="307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British Imperialism in India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29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a secondary source and use highlighters to annotate for motivations behind British imperialism in India. Students will then summarize those motivations using a provided sentence stem.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58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British Imperialism in India Student Worksheet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directions, expectations, and highlighters for student annotations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Annotate the secondary source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 the motivations using the provided sentence stem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81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analyze the methods Britain used to gain and maintain power through a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Concept Carousel (Gallery Walk)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should be divided into 8 small groups and rotate to the four sources in the designated space in the classroom. The teacher should have each source printed twice to accommodate the 8 groups. See below for grouping guidance: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Documents 1-4 on one side of the class → Groups 1-4 will rotate here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Documents 1-4 on another side of the class → Groups 5-8 will rotate here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265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two sets of sources around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2 of the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student grouping and prompt students to report to their assigned station.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progress and provide academic support as students rotate around the room.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group, move to each poster around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row of the chart that corresponds to the document sets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Move to each station as teacher directs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Imperialism &amp; Resistance: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{2CD17597-D072-4434-9945-1785A973662F}</a:tableStyleId>
              </a:tblPr>
              <a:tblGrid>
                <a:gridCol w="1673200"/>
                <a:gridCol w="4057350"/>
                <a:gridCol w="3702950"/>
              </a:tblGrid>
              <a:tr h="33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British Imperialism in India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15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British Imperialism in India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guide students through four rounds of a Triangle Discussion. For each source from the Concept Carousel, students will go to a corner of the classroom that represents their decision. They will collaborate with peers and engage in an informal, evidence-based class discussion.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1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Label three corners of the classroom 1) Gain, 2) Maintain, 3) Both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expectations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 movement using the slides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At the end of each round, ask students to share the evidence that supported their claim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discussion in each corner of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Follow the Triangle discussion prompt and move around room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Discuss answer choice with a peer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whole class discussion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15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 “Exit Ticket” in which they reflect on their learnings from the day by creating a metaphor or analogy comparing British imperialism in India to something familiar.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51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Create a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metaphor or analogy comparing British imperialism in India to something familiar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Imperialism &amp; Resistance: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